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59" r:id="rId5"/>
    <p:sldId id="261" r:id="rId6"/>
    <p:sldId id="263" r:id="rId7"/>
    <p:sldId id="264" r:id="rId8"/>
    <p:sldId id="265" r:id="rId9"/>
    <p:sldId id="266" r:id="rId10"/>
    <p:sldId id="260"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F7A43-1448-4D50-A3B9-BD58BEDCC152}" v="31" dt="2020-10-07T15:50:10.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1" d="100"/>
          <a:sy n="61" d="100"/>
        </p:scale>
        <p:origin x="7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9377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601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9997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805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411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7536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9387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2536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709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756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858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616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133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860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206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705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10/7/2020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988820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rhsschiavo.weebly.com/syllabus.htm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mschiavo@mainlandregional.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rhsschiavo.weebly.com/" TargetMode="External"/><Relationship Id="rId2" Type="http://schemas.openxmlformats.org/officeDocument/2006/relationships/hyperlink" Target="mailto:mschiavo@mainlandregional.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17E7A8-C86B-4430-8091-4F8468C601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267"/>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10" name="TextBox 9">
            <a:extLst>
              <a:ext uri="{FF2B5EF4-FFF2-40B4-BE49-F238E27FC236}">
                <a16:creationId xmlns:a16="http://schemas.microsoft.com/office/drawing/2014/main" id="{8A76CB66-FC82-45FE-BA5A-4018049E7539}"/>
              </a:ext>
            </a:extLst>
          </p:cNvPr>
          <p:cNvSpPr txBox="1"/>
          <p:nvPr/>
        </p:nvSpPr>
        <p:spPr>
          <a:xfrm>
            <a:off x="836876" y="1732805"/>
            <a:ext cx="4023360" cy="205238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400" b="1" dirty="0">
                <a:latin typeface="Papyrus" panose="03070502060502030205" pitchFamily="66" charset="0"/>
                <a:ea typeface="+mj-ea"/>
                <a:cs typeface="+mj-cs"/>
              </a:rPr>
              <a:t>Honors Philosophy</a:t>
            </a:r>
          </a:p>
          <a:p>
            <a:pPr defTabSz="914400">
              <a:lnSpc>
                <a:spcPct val="90000"/>
              </a:lnSpc>
              <a:spcBef>
                <a:spcPct val="0"/>
              </a:spcBef>
              <a:spcAft>
                <a:spcPts val="600"/>
              </a:spcAft>
            </a:pPr>
            <a:r>
              <a:rPr lang="en-US" sz="3400" b="1" dirty="0">
                <a:latin typeface="Papyrus" panose="03070502060502030205" pitchFamily="66" charset="0"/>
                <a:ea typeface="+mj-ea"/>
                <a:cs typeface="+mj-cs"/>
              </a:rPr>
              <a:t>Mostly Seniors</a:t>
            </a:r>
          </a:p>
          <a:p>
            <a:pPr defTabSz="914400">
              <a:lnSpc>
                <a:spcPct val="90000"/>
              </a:lnSpc>
              <a:spcBef>
                <a:spcPct val="0"/>
              </a:spcBef>
              <a:spcAft>
                <a:spcPts val="600"/>
              </a:spcAft>
            </a:pPr>
            <a:r>
              <a:rPr lang="en-US" sz="3400" b="1" dirty="0">
                <a:latin typeface="Papyrus" panose="03070502060502030205" pitchFamily="66" charset="0"/>
                <a:ea typeface="+mj-ea"/>
                <a:cs typeface="+mj-cs"/>
              </a:rPr>
              <a:t>Mike Schiavo</a:t>
            </a:r>
          </a:p>
        </p:txBody>
      </p:sp>
      <p:sp>
        <p:nvSpPr>
          <p:cNvPr id="3" name="Subtitle 2"/>
          <p:cNvSpPr>
            <a:spLocks noGrp="1"/>
          </p:cNvSpPr>
          <p:nvPr>
            <p:ph type="subTitle" idx="1"/>
          </p:nvPr>
        </p:nvSpPr>
        <p:spPr>
          <a:xfrm>
            <a:off x="373050" y="5793011"/>
            <a:ext cx="5248262" cy="783467"/>
          </a:xfrm>
        </p:spPr>
        <p:txBody>
          <a:bodyPr vert="horz" lIns="91440" tIns="45720" rIns="91440" bIns="45720" rtlCol="0">
            <a:normAutofit fontScale="85000" lnSpcReduction="10000"/>
          </a:bodyPr>
          <a:lstStyle/>
          <a:p>
            <a:pPr algn="l"/>
            <a:r>
              <a:rPr lang="en-US" sz="2000" b="1" dirty="0">
                <a:solidFill>
                  <a:schemeClr val="accent1">
                    <a:lumMod val="75000"/>
                  </a:schemeClr>
                </a:solidFill>
                <a:latin typeface="Papyrus" panose="03070502060502030205" pitchFamily="66" charset="0"/>
              </a:rPr>
              <a:t>Original artwork by Kelli and Flo </a:t>
            </a:r>
          </a:p>
          <a:p>
            <a:pPr algn="l"/>
            <a:r>
              <a:rPr lang="en-US" sz="2000" b="1" dirty="0">
                <a:solidFill>
                  <a:schemeClr val="accent1">
                    <a:lumMod val="75000"/>
                  </a:schemeClr>
                </a:solidFill>
                <a:latin typeface="Papyrus" panose="03070502060502030205" pitchFamily="66" charset="0"/>
              </a:rPr>
              <a:t>from their spectacular “Plato’s Cave” animation project.</a:t>
            </a:r>
          </a:p>
          <a:p>
            <a:pPr algn="l"/>
            <a:endParaRPr lang="en-US" sz="2000" dirty="0"/>
          </a:p>
        </p:txBody>
      </p:sp>
      <p:pic>
        <p:nvPicPr>
          <p:cNvPr id="4" name="Recorded Sound">
            <a:hlinkClick r:id="" action="ppaction://media"/>
            <a:extLst>
              <a:ext uri="{FF2B5EF4-FFF2-40B4-BE49-F238E27FC236}">
                <a16:creationId xmlns:a16="http://schemas.microsoft.com/office/drawing/2014/main" id="{B7B872B3-E42B-4FCF-BF2D-DF4715907D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5464" y="4251264"/>
            <a:ext cx="609600" cy="60960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9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3BE85-4D04-410F-9002-EF64A60CB94E}"/>
              </a:ext>
            </a:extLst>
          </p:cNvPr>
          <p:cNvSpPr>
            <a:spLocks noGrp="1"/>
          </p:cNvSpPr>
          <p:nvPr>
            <p:ph idx="1"/>
          </p:nvPr>
        </p:nvSpPr>
        <p:spPr>
          <a:xfrm>
            <a:off x="838200" y="304800"/>
            <a:ext cx="10515600" cy="6069496"/>
          </a:xfrm>
        </p:spPr>
        <p:txBody>
          <a:bodyPr vert="horz" lIns="91440" tIns="45720" rIns="91440" bIns="45720" rtlCol="0" anchor="t">
            <a:normAutofit fontScale="92500" lnSpcReduction="20000"/>
          </a:bodyPr>
          <a:lstStyle/>
          <a:p>
            <a:pPr marL="0" indent="0">
              <a:buNone/>
            </a:pPr>
            <a:r>
              <a:rPr lang="en-US" sz="3000" b="1" u="sng" dirty="0">
                <a:solidFill>
                  <a:schemeClr val="accent1">
                    <a:lumMod val="75000"/>
                  </a:schemeClr>
                </a:solidFill>
                <a:latin typeface="Times New Roman" panose="02020603050405020304" pitchFamily="18" charset="0"/>
                <a:cs typeface="Times New Roman" panose="02020603050405020304" pitchFamily="18" charset="0"/>
              </a:rPr>
              <a:t>Additional topics/resources </a:t>
            </a:r>
            <a:r>
              <a:rPr lang="en-US" sz="1900" b="1" u="sng" dirty="0">
                <a:solidFill>
                  <a:schemeClr val="accent1">
                    <a:lumMod val="75000"/>
                  </a:schemeClr>
                </a:solidFill>
                <a:latin typeface="Times New Roman" panose="02020603050405020304" pitchFamily="18" charset="0"/>
                <a:cs typeface="Times New Roman" panose="02020603050405020304" pitchFamily="18" charset="0"/>
              </a:rPr>
              <a:t>to enhance understanding and spur conversat</a:t>
            </a:r>
            <a:r>
              <a:rPr lang="en-US" sz="1900" b="1" u="sng" dirty="0">
                <a:solidFill>
                  <a:schemeClr val="tx1"/>
                </a:solidFill>
                <a:latin typeface="Times New Roman" panose="02020603050405020304" pitchFamily="18" charset="0"/>
                <a:cs typeface="Times New Roman" panose="02020603050405020304" pitchFamily="18" charset="0"/>
              </a:rPr>
              <a:t>ion </a:t>
            </a:r>
            <a:r>
              <a:rPr lang="en-US" sz="1900" dirty="0">
                <a:latin typeface="Times New Roman" panose="02020603050405020304" pitchFamily="18" charset="0"/>
                <a:cs typeface="Times New Roman" panose="02020603050405020304" pitchFamily="18" charset="0"/>
              </a:rPr>
              <a:t>(for now)</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Nothing at all – (children’s book)</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“You are not special” – graduation address by David McCullough Jr.</a:t>
            </a:r>
          </a:p>
          <a:p>
            <a:pPr marL="0" marR="0">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“Gaston”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William Saroyan</a:t>
            </a:r>
          </a:p>
          <a:p>
            <a:pPr marL="0" marR="0">
              <a:spcBef>
                <a:spcPts val="0"/>
              </a:spcBef>
              <a:spcAft>
                <a:spcPts val="0"/>
              </a:spcAft>
              <a:tabLst>
                <a:tab pos="2743200" algn="ctr"/>
                <a:tab pos="5486400" algn="r"/>
                <a:tab pos="457200" algn="l"/>
              </a:tabLs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“American Scholar”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Ralph Waldo Emerson</a:t>
            </a:r>
          </a:p>
          <a:p>
            <a:pPr marL="0" marR="0">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“All we need to know we learned in Kindergarten”</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Robert Fulghum</a:t>
            </a:r>
          </a:p>
          <a:p>
            <a:pPr marL="0" marR="0">
              <a:spcBef>
                <a:spcPts val="0"/>
              </a:spcBef>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Endless quotes</a:t>
            </a:r>
          </a:p>
          <a:p>
            <a:pPr marL="0" marR="0">
              <a:spcBef>
                <a:spcPts val="0"/>
              </a:spcBef>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variety of articles/editorials on a wide variety of topics</a:t>
            </a:r>
          </a:p>
          <a:p>
            <a:pPr marL="0" marR="0">
              <a:spcBef>
                <a:spcPts val="0"/>
              </a:spcBef>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What is the 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mpact of schools in our lives, on our love of wisdom?</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One change to American Educational System  </a:t>
            </a:r>
          </a:p>
          <a:p>
            <a:pPr marL="0" marR="0">
              <a:spcBef>
                <a:spcPts val="0"/>
              </a:spcBef>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Kareen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Elnahal’s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speech and aftermath</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Kenneth Robinson videos on “Divergent Thinking”  and “Motivation”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Heart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Huckabees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movie – Existentialism</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“What if” – Demetri Martin stand up comedy video – The examined life taken too far</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Waking Life movie</a:t>
            </a:r>
          </a:p>
          <a:p>
            <a:pPr marL="0" marR="0">
              <a:spcBef>
                <a:spcPts val="0"/>
              </a:spcBef>
              <a:spcAft>
                <a:spcPts val="0"/>
              </a:spcAft>
            </a:pPr>
            <a:r>
              <a:rPr lang="en-US" sz="2000" u="sng" kern="1800" dirty="0">
                <a:effectLst/>
                <a:latin typeface="Times New Roman" panose="02020603050405020304" pitchFamily="18" charset="0"/>
                <a:ea typeface="Times New Roman" panose="02020603050405020304" pitchFamily="18" charset="0"/>
                <a:cs typeface="Times New Roman" panose="02020603050405020304" pitchFamily="18" charset="0"/>
              </a:rPr>
              <a:t>Community episodes (potential)</a:t>
            </a:r>
            <a:r>
              <a:rPr lang="en-US" sz="2000" kern="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1">
              <a:spcBef>
                <a:spcPts val="0"/>
              </a:spcBef>
            </a:pPr>
            <a:r>
              <a:rPr lang="en-US" sz="1900" kern="1800" dirty="0">
                <a:effectLst/>
                <a:latin typeface="Times New Roman" panose="02020603050405020304" pitchFamily="18" charset="0"/>
                <a:ea typeface="Times New Roman" panose="02020603050405020304" pitchFamily="18" charset="0"/>
                <a:cs typeface="Times New Roman" panose="02020603050405020304" pitchFamily="18" charset="0"/>
              </a:rPr>
              <a:t>Remedial Chaos Theory</a:t>
            </a:r>
            <a:endParaRPr lang="en-US" sz="19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1">
              <a:spcBef>
                <a:spcPts val="0"/>
              </a:spcBef>
            </a:pPr>
            <a:r>
              <a:rPr lang="en-US" sz="1900" kern="1800" dirty="0">
                <a:effectLst/>
                <a:latin typeface="Times New Roman" panose="02020603050405020304" pitchFamily="18" charset="0"/>
                <a:ea typeface="Times New Roman" panose="02020603050405020304" pitchFamily="18" charset="0"/>
                <a:cs typeface="Times New Roman" panose="02020603050405020304" pitchFamily="18" charset="0"/>
              </a:rPr>
              <a:t>Comparative Religion</a:t>
            </a:r>
            <a:endParaRPr lang="en-US" sz="19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1">
              <a:spcBef>
                <a:spcPts val="0"/>
              </a:spcBef>
            </a:pPr>
            <a:r>
              <a:rPr lang="en-US" sz="1900" kern="1800" dirty="0">
                <a:effectLst/>
                <a:latin typeface="Times New Roman" panose="02020603050405020304" pitchFamily="18" charset="0"/>
                <a:ea typeface="Times New Roman" panose="02020603050405020304" pitchFamily="18" charset="0"/>
                <a:cs typeface="Times New Roman" panose="02020603050405020304" pitchFamily="18" charset="0"/>
              </a:rPr>
              <a:t>Debate 109 (Good vs. Evil)</a:t>
            </a:r>
            <a:endParaRPr lang="en-US" sz="19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1">
              <a:spcBef>
                <a:spcPts val="0"/>
              </a:spcBef>
            </a:pPr>
            <a:r>
              <a:rPr lang="en-US" sz="1900" kern="1800" dirty="0">
                <a:effectLst/>
                <a:latin typeface="Times New Roman" panose="02020603050405020304" pitchFamily="18" charset="0"/>
                <a:ea typeface="Times New Roman" panose="02020603050405020304" pitchFamily="18" charset="0"/>
                <a:cs typeface="Times New Roman" panose="02020603050405020304" pitchFamily="18" charset="0"/>
              </a:rPr>
              <a:t>Physical Education (Cultural norms)</a:t>
            </a:r>
            <a:endParaRPr lang="en-US" sz="19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1">
              <a:spcBef>
                <a:spcPts val="0"/>
              </a:spcBef>
            </a:pPr>
            <a:r>
              <a:rPr lang="en-US" sz="1900" kern="1800" dirty="0">
                <a:effectLst/>
                <a:latin typeface="Times New Roman" panose="02020603050405020304" pitchFamily="18" charset="0"/>
                <a:ea typeface="Times New Roman" panose="02020603050405020304" pitchFamily="18" charset="0"/>
                <a:cs typeface="Times New Roman" panose="02020603050405020304" pitchFamily="18" charset="0"/>
              </a:rPr>
              <a:t>Introduction to Film</a:t>
            </a:r>
            <a:endParaRPr lang="en-US" sz="19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1">
              <a:spcBef>
                <a:spcPts val="0"/>
              </a:spcBef>
            </a:pPr>
            <a:r>
              <a:rPr lang="en-US" sz="1900" kern="1800" dirty="0">
                <a:effectLst/>
                <a:latin typeface="Times New Roman" panose="02020603050405020304" pitchFamily="18" charset="0"/>
                <a:ea typeface="Times New Roman" panose="02020603050405020304" pitchFamily="18" charset="0"/>
                <a:cs typeface="Times New Roman" panose="02020603050405020304" pitchFamily="18" charset="0"/>
              </a:rPr>
              <a:t>Spanish 101</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Calvin and Hobbes</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Family Guy – The Son also Draws – What does a tree really do…</a:t>
            </a:r>
          </a:p>
          <a:p>
            <a:pPr marL="0" marR="0">
              <a:spcBef>
                <a:spcPts val="0"/>
              </a:spcBef>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Doonesbury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922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6279E-720E-4835-BA7A-14927F627302}"/>
              </a:ext>
            </a:extLst>
          </p:cNvPr>
          <p:cNvPicPr>
            <a:picLocks noChangeAspect="1"/>
          </p:cNvPicPr>
          <p:nvPr/>
        </p:nvPicPr>
        <p:blipFill>
          <a:blip r:embed="rId2"/>
          <a:stretch>
            <a:fillRect/>
          </a:stretch>
        </p:blipFill>
        <p:spPr>
          <a:xfrm>
            <a:off x="4108703" y="0"/>
            <a:ext cx="8083297" cy="6858000"/>
          </a:xfrm>
          <a:prstGeom prst="rect">
            <a:avLst/>
          </a:prstGeom>
        </p:spPr>
      </p:pic>
      <p:sp>
        <p:nvSpPr>
          <p:cNvPr id="6" name="TextBox 5">
            <a:extLst>
              <a:ext uri="{FF2B5EF4-FFF2-40B4-BE49-F238E27FC236}">
                <a16:creationId xmlns:a16="http://schemas.microsoft.com/office/drawing/2014/main" id="{6B203B99-DDE1-43A4-BD9A-15415BBA058F}"/>
              </a:ext>
            </a:extLst>
          </p:cNvPr>
          <p:cNvSpPr txBox="1"/>
          <p:nvPr/>
        </p:nvSpPr>
        <p:spPr>
          <a:xfrm>
            <a:off x="437321" y="1470996"/>
            <a:ext cx="3671382" cy="3970318"/>
          </a:xfrm>
          <a:prstGeom prst="rect">
            <a:avLst/>
          </a:prstGeom>
          <a:noFill/>
        </p:spPr>
        <p:txBody>
          <a:bodyPr wrap="square" rtlCol="0">
            <a:spAutoFit/>
          </a:bodyPr>
          <a:lstStyle/>
          <a:p>
            <a:pPr marL="342900" marR="0" lvl="0" indent="-342900">
              <a:spcBef>
                <a:spcPts val="0"/>
              </a:spcBef>
              <a:spcAft>
                <a:spcPts val="0"/>
              </a:spcAft>
              <a:buFont typeface="Wingdings 3" panose="05040102010807070707" pitchFamily="18" charset="2"/>
              <a:buChar char=""/>
              <a:tabLst>
                <a:tab pos="457200" algn="l"/>
              </a:tabLst>
            </a:pPr>
            <a:r>
              <a:rPr lang="en-US" sz="1800" kern="1200" dirty="0">
                <a:solidFill>
                  <a:srgbClr val="404040"/>
                </a:solidFill>
                <a:effectLst/>
                <a:latin typeface="Times New Roman" panose="02020603050405020304" pitchFamily="18" charset="0"/>
                <a:ea typeface="Times New Roman" panose="02020603050405020304" pitchFamily="18" charset="0"/>
              </a:rPr>
              <a:t>If you have a desire for a more detailed look at the formal philosophical topics and sub-topics please check out the syllabus found on my website here…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3" panose="05040102010807070707" pitchFamily="18" charset="2"/>
              <a:buChar char=""/>
              <a:tabLst>
                <a:tab pos="457200" algn="l"/>
              </a:tabLst>
            </a:pPr>
            <a:r>
              <a:rPr lang="en-US" sz="1800" u="sng" kern="12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https://mrhsschiavo.weebly.com/syllabus.html</a:t>
            </a:r>
            <a:endParaRPr lang="en-US" sz="1800" u="sng" kern="12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3" panose="05040102010807070707" pitchFamily="18" charset="2"/>
              <a:buChar char=""/>
              <a:tabLst>
                <a:tab pos="457200" algn="l"/>
              </a:tabLst>
            </a:pPr>
            <a:endParaRPr lang="en-US" u="sng" dirty="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3" panose="05040102010807070707" pitchFamily="18" charset="2"/>
              <a:buChar char=""/>
              <a:tabLst>
                <a:tab pos="457200" algn="l"/>
              </a:tabLst>
            </a:pPr>
            <a:endParaRPr lang="en-US" sz="1800" u="sng"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tabLst>
                <a:tab pos="4572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3" panose="05040102010807070707" pitchFamily="18" charset="2"/>
              <a:buChar char=""/>
              <a:tabLst>
                <a:tab pos="457200" algn="l"/>
              </a:tabLst>
            </a:pPr>
            <a:r>
              <a:rPr lang="en-US" sz="1800" kern="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Again if you have any questions, please email me at </a:t>
            </a:r>
            <a:r>
              <a:rPr lang="en-US" sz="1800" u="sng" kern="12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mschiavo@mainlandregional.net</a:t>
            </a:r>
            <a:endParaRPr lang="en-US" sz="18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956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7211-8EE3-4E84-8ABD-1FCC67D03D0E}"/>
              </a:ext>
            </a:extLst>
          </p:cNvPr>
          <p:cNvSpPr>
            <a:spLocks noGrp="1"/>
          </p:cNvSpPr>
          <p:nvPr>
            <p:ph type="title"/>
          </p:nvPr>
        </p:nvSpPr>
        <p:spPr>
          <a:xfrm>
            <a:off x="679174" y="1001230"/>
            <a:ext cx="10515600" cy="787814"/>
          </a:xfrm>
        </p:spPr>
        <p:txBody>
          <a:bodyPr>
            <a:normAutofit/>
          </a:bodyPr>
          <a:lstStyle/>
          <a:p>
            <a:r>
              <a:rPr lang="en-US" sz="2800" u="sng" dirty="0">
                <a:solidFill>
                  <a:schemeClr val="accent1">
                    <a:lumMod val="75000"/>
                  </a:schemeClr>
                </a:solidFill>
                <a:latin typeface="Times New Roman" panose="02020603050405020304" pitchFamily="18" charset="0"/>
                <a:cs typeface="Times New Roman" panose="02020603050405020304" pitchFamily="18" charset="0"/>
              </a:rPr>
              <a:t>“About the Teacher”</a:t>
            </a:r>
          </a:p>
        </p:txBody>
      </p:sp>
      <p:sp>
        <p:nvSpPr>
          <p:cNvPr id="3" name="Content Placeholder 2">
            <a:extLst>
              <a:ext uri="{FF2B5EF4-FFF2-40B4-BE49-F238E27FC236}">
                <a16:creationId xmlns:a16="http://schemas.microsoft.com/office/drawing/2014/main" id="{D1E3BE85-4D04-410F-9002-EF64A60CB94E}"/>
              </a:ext>
            </a:extLst>
          </p:cNvPr>
          <p:cNvSpPr>
            <a:spLocks noGrp="1"/>
          </p:cNvSpPr>
          <p:nvPr>
            <p:ph idx="1"/>
          </p:nvPr>
        </p:nvSpPr>
        <p:spPr>
          <a:xfrm>
            <a:off x="838200" y="1696278"/>
            <a:ext cx="10515600" cy="4281904"/>
          </a:xfrm>
        </p:spPr>
        <p:txBody>
          <a:bodyPr vert="horz" lIns="91440" tIns="45720" rIns="91440" bIns="45720" rtlCol="0" anchor="t">
            <a:normAutofit/>
          </a:bodyPr>
          <a:lstStyle/>
          <a:p>
            <a:pPr>
              <a:lnSpc>
                <a:spcPct val="100000"/>
              </a:lnSpc>
              <a:spcBef>
                <a:spcPts val="0"/>
              </a:spcBef>
            </a:pPr>
            <a:r>
              <a:rPr lang="en-US" sz="2000" dirty="0">
                <a:latin typeface="Times New Roman" panose="02020603050405020304" pitchFamily="18" charset="0"/>
                <a:ea typeface="+mn-lt"/>
                <a:cs typeface="Times New Roman" panose="02020603050405020304" pitchFamily="18" charset="0"/>
              </a:rPr>
              <a:t>Been teaching for about 27 years now – 18 at Mainland. </a:t>
            </a:r>
          </a:p>
          <a:p>
            <a:pPr>
              <a:lnSpc>
                <a:spcPct val="100000"/>
              </a:lnSpc>
              <a:spcBef>
                <a:spcPts val="0"/>
              </a:spcBef>
            </a:pPr>
            <a:r>
              <a:rPr lang="en-US" sz="2000" dirty="0">
                <a:latin typeface="Times New Roman" panose="02020603050405020304" pitchFamily="18" charset="0"/>
                <a:ea typeface="+mn-lt"/>
                <a:cs typeface="Times New Roman" panose="02020603050405020304" pitchFamily="18" charset="0"/>
              </a:rPr>
              <a:t>Also our Girls Swim Coach – 30 years of high school coaching</a:t>
            </a:r>
          </a:p>
          <a:p>
            <a:pPr>
              <a:lnSpc>
                <a:spcPct val="100000"/>
              </a:lnSpc>
              <a:spcBef>
                <a:spcPts val="0"/>
              </a:spcBef>
            </a:pPr>
            <a:r>
              <a:rPr lang="en-US" sz="2000" dirty="0">
                <a:latin typeface="Times New Roman" panose="02020603050405020304" pitchFamily="18" charset="0"/>
                <a:ea typeface="+mn-lt"/>
                <a:cs typeface="Times New Roman" panose="02020603050405020304" pitchFamily="18" charset="0"/>
              </a:rPr>
              <a:t>I am getting really old.  Fast.</a:t>
            </a:r>
          </a:p>
          <a:p>
            <a:pPr>
              <a:lnSpc>
                <a:spcPct val="100000"/>
              </a:lnSpc>
              <a:spcBef>
                <a:spcPts val="0"/>
              </a:spcBef>
            </a:pPr>
            <a:r>
              <a:rPr lang="en-US" sz="2000" dirty="0">
                <a:latin typeface="Times New Roman" panose="02020603050405020304" pitchFamily="18" charset="0"/>
                <a:ea typeface="+mn-lt"/>
                <a:cs typeface="Times New Roman" panose="02020603050405020304" pitchFamily="18" charset="0"/>
              </a:rPr>
              <a:t>Background info - BA from Colgate, MA from Villanova</a:t>
            </a:r>
          </a:p>
          <a:p>
            <a:pPr>
              <a:lnSpc>
                <a:spcPct val="100000"/>
              </a:lnSpc>
              <a:spcBef>
                <a:spcPts val="0"/>
              </a:spcBef>
            </a:pPr>
            <a:r>
              <a:rPr lang="en-US" sz="2000" dirty="0">
                <a:latin typeface="Times New Roman" panose="02020603050405020304" pitchFamily="18" charset="0"/>
                <a:ea typeface="+mn-lt"/>
                <a:cs typeface="Times New Roman" panose="02020603050405020304" pitchFamily="18" charset="0"/>
              </a:rPr>
              <a:t>Fun facts?  This class is a blast to teach!  It’s the students that make it fun!</a:t>
            </a:r>
          </a:p>
          <a:p>
            <a:pPr marL="0" indent="0">
              <a:lnSpc>
                <a:spcPct val="100000"/>
              </a:lnSpc>
              <a:spcBef>
                <a:spcPts val="0"/>
              </a:spcBef>
              <a:buNone/>
            </a:pPr>
            <a:r>
              <a:rPr lang="en-US" dirty="0">
                <a:latin typeface="Times New Roman" panose="02020603050405020304" pitchFamily="18" charset="0"/>
                <a:ea typeface="+mn-lt"/>
                <a:cs typeface="Times New Roman" panose="02020603050405020304" pitchFamily="18" charset="0"/>
              </a:rPr>
              <a:t> </a:t>
            </a:r>
          </a:p>
          <a:p>
            <a:pPr marL="0" indent="0">
              <a:lnSpc>
                <a:spcPct val="100000"/>
              </a:lnSpc>
              <a:spcBef>
                <a:spcPts val="0"/>
              </a:spcBef>
              <a:buNone/>
            </a:pPr>
            <a:r>
              <a:rPr lang="en-US" sz="3000" u="sng" dirty="0">
                <a:solidFill>
                  <a:schemeClr val="accent1">
                    <a:lumMod val="75000"/>
                  </a:schemeClr>
                </a:solidFill>
                <a:latin typeface="Times New Roman" panose="02020603050405020304" pitchFamily="18" charset="0"/>
                <a:ea typeface="+mn-lt"/>
                <a:cs typeface="Times New Roman" panose="02020603050405020304" pitchFamily="18" charset="0"/>
              </a:rPr>
              <a:t>Expectations</a:t>
            </a:r>
          </a:p>
          <a:p>
            <a:pPr>
              <a:lnSpc>
                <a:spcPct val="100000"/>
              </a:lnSpc>
              <a:spcBef>
                <a:spcPts val="0"/>
              </a:spcBef>
            </a:pPr>
            <a:r>
              <a:rPr lang="en-US" sz="2000" dirty="0">
                <a:latin typeface="Times New Roman" panose="02020603050405020304" pitchFamily="18" charset="0"/>
                <a:ea typeface="+mn-lt"/>
                <a:cs typeface="Times New Roman" panose="02020603050405020304" pitchFamily="18" charset="0"/>
              </a:rPr>
              <a:t>Students will wrestle with a wide variety of topics, become aware of multiple perspectives, think creatively, question everything and engage thoughtfully and respectfully in daily class discussion.</a:t>
            </a:r>
          </a:p>
          <a:p>
            <a:pPr>
              <a:lnSpc>
                <a:spcPct val="100000"/>
              </a:lnSpc>
              <a:spcBef>
                <a:spcPts val="0"/>
              </a:spcBef>
            </a:pPr>
            <a:r>
              <a:rPr lang="en-US" sz="2000" dirty="0">
                <a:latin typeface="Times New Roman" panose="02020603050405020304" pitchFamily="18" charset="0"/>
                <a:ea typeface="+mn-lt"/>
                <a:cs typeface="Times New Roman" panose="02020603050405020304" pitchFamily="18" charset="0"/>
              </a:rPr>
              <a:t>Supplies?  Whatever you need to be successful.</a:t>
            </a:r>
          </a:p>
          <a:p>
            <a:pPr>
              <a:lnSpc>
                <a:spcPct val="100000"/>
              </a:lnSpc>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Please do the right thing during our virtual Team meetings.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endParaRPr lang="en-US" dirty="0">
              <a:latin typeface="Times New Roman" panose="02020603050405020304" pitchFamily="18" charset="0"/>
              <a:ea typeface="+mn-lt"/>
              <a:cs typeface="Times New Roman" panose="02020603050405020304" pitchFamily="18" charset="0"/>
            </a:endParaRPr>
          </a:p>
        </p:txBody>
      </p:sp>
    </p:spTree>
    <p:extLst>
      <p:ext uri="{BB962C8B-B14F-4D97-AF65-F5344CB8AC3E}">
        <p14:creationId xmlns:p14="http://schemas.microsoft.com/office/powerpoint/2010/main" val="110938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7211-8EE3-4E84-8ABD-1FCC67D03D0E}"/>
              </a:ext>
            </a:extLst>
          </p:cNvPr>
          <p:cNvSpPr>
            <a:spLocks noGrp="1"/>
          </p:cNvSpPr>
          <p:nvPr>
            <p:ph type="title"/>
          </p:nvPr>
        </p:nvSpPr>
        <p:spPr>
          <a:xfrm>
            <a:off x="838200" y="616917"/>
            <a:ext cx="10515600" cy="761310"/>
          </a:xfrm>
        </p:spPr>
        <p:txBody>
          <a:bodyPr>
            <a:normAutofit/>
          </a:bodyPr>
          <a:lstStyle/>
          <a:p>
            <a:r>
              <a:rPr lang="en-US" sz="3200" u="sng" dirty="0">
                <a:solidFill>
                  <a:schemeClr val="accent1">
                    <a:lumMod val="75000"/>
                  </a:schemeClr>
                </a:solidFill>
                <a:latin typeface="Times New Roman" panose="02020603050405020304" pitchFamily="18" charset="0"/>
                <a:cs typeface="Times New Roman" panose="02020603050405020304" pitchFamily="18" charset="0"/>
              </a:rPr>
              <a:t>Communication</a:t>
            </a:r>
          </a:p>
        </p:txBody>
      </p:sp>
      <p:sp>
        <p:nvSpPr>
          <p:cNvPr id="3" name="Content Placeholder 2">
            <a:extLst>
              <a:ext uri="{FF2B5EF4-FFF2-40B4-BE49-F238E27FC236}">
                <a16:creationId xmlns:a16="http://schemas.microsoft.com/office/drawing/2014/main" id="{D1E3BE85-4D04-410F-9002-EF64A60CB94E}"/>
              </a:ext>
            </a:extLst>
          </p:cNvPr>
          <p:cNvSpPr>
            <a:spLocks noGrp="1"/>
          </p:cNvSpPr>
          <p:nvPr>
            <p:ph idx="1"/>
          </p:nvPr>
        </p:nvSpPr>
        <p:spPr>
          <a:xfrm>
            <a:off x="838200" y="1126436"/>
            <a:ext cx="10515600" cy="5366438"/>
          </a:xfrm>
        </p:spPr>
        <p:txBody>
          <a:bodyPr vert="horz" lIns="91440" tIns="45720" rIns="91440" bIns="45720" rtlCol="0" anchor="t">
            <a:normAutofit fontScale="92500" lnSpcReduction="10000"/>
          </a:bodyPr>
          <a:lstStyle/>
          <a:p>
            <a:pPr marL="0" marR="0">
              <a:lnSpc>
                <a:spcPct val="107000"/>
              </a:lnSpc>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ontact info: </a:t>
            </a:r>
            <a:r>
              <a:rPr lang="en-US" sz="2400"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mschiavo@mainlandregional.net</a:t>
            </a:r>
            <a:endParaRPr lang="en-US" sz="2400"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Website – </a:t>
            </a:r>
            <a:r>
              <a:rPr lang="en-US" sz="2400"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https://mrhsschiavo.weebly.com/</a:t>
            </a:r>
            <a:endParaRPr lang="en-US" sz="24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Available for help during morning time, lunch, mutual free periods and after school.  </a:t>
            </a:r>
          </a:p>
          <a:p>
            <a:pPr marL="0" marR="0" indent="0">
              <a:lnSpc>
                <a:spcPct val="107000"/>
              </a:lnSpc>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we are in school – otherwise, see below!)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class Mods 1, 2, 3, 4, and 7. </a:t>
            </a:r>
          </a:p>
          <a:p>
            <a:pPr marL="0" marR="0">
              <a:lnSpc>
                <a:spcPct val="107000"/>
              </a:lnSpc>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“Lunch duty” in B-6 </a:t>
            </a:r>
          </a:p>
          <a:p>
            <a:pPr marL="0" marR="0">
              <a:lnSpc>
                <a:spcPct val="107000"/>
              </a:lnSpc>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Mod 9 “Hall duty” at N and C hall bathroom if you are looking for me, Ben.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Students may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also message me through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Microsoft Teams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I will respond as soon as I can.  If you message me after 10 pm, you might not get a response since I will more than likely be sound asleep as I am an early riser so that I can to do my best for you the next day.</a:t>
            </a:r>
          </a:p>
          <a:p>
            <a:pPr marL="0"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Parents please email me if you have any questions or would like to share any info that will allow me to better assist your student!  I am known to respond promptly, and if not, you might have spelled my name wrong in the email address!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cs typeface="Calibri" panose="020F0502020204030204"/>
            </a:endParaRPr>
          </a:p>
        </p:txBody>
      </p:sp>
    </p:spTree>
    <p:extLst>
      <p:ext uri="{BB962C8B-B14F-4D97-AF65-F5344CB8AC3E}">
        <p14:creationId xmlns:p14="http://schemas.microsoft.com/office/powerpoint/2010/main" val="168336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3BE85-4D04-410F-9002-EF64A60CB94E}"/>
              </a:ext>
            </a:extLst>
          </p:cNvPr>
          <p:cNvSpPr>
            <a:spLocks noGrp="1"/>
          </p:cNvSpPr>
          <p:nvPr>
            <p:ph idx="1"/>
          </p:nvPr>
        </p:nvSpPr>
        <p:spPr>
          <a:xfrm>
            <a:off x="838200" y="652669"/>
            <a:ext cx="10515600" cy="5552661"/>
          </a:xfrm>
        </p:spPr>
        <p:txBody>
          <a:bodyPr vert="horz" lIns="91440" tIns="45720" rIns="91440" bIns="45720" rtlCol="0" anchor="t">
            <a:normAutofit/>
          </a:bodyPr>
          <a:lstStyle/>
          <a:p>
            <a:pPr marL="0" marR="0" indent="0">
              <a:lnSpc>
                <a:spcPct val="107000"/>
              </a:lnSpc>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Materials</a:t>
            </a:r>
            <a:r>
              <a:rPr lang="en-US" sz="2400" b="1"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u="sng" dirty="0">
                <a:effectLst/>
                <a:latin typeface="Times New Roman" panose="02020603050405020304" pitchFamily="18" charset="0"/>
                <a:ea typeface="Times New Roman" panose="02020603050405020304" pitchFamily="18" charset="0"/>
              </a:rPr>
              <a:t>Sophie’s World </a:t>
            </a:r>
            <a:r>
              <a:rPr lang="en-US" sz="2400" dirty="0">
                <a:effectLst/>
                <a:latin typeface="Times New Roman" panose="02020603050405020304" pitchFamily="18" charset="0"/>
                <a:ea typeface="Times New Roman" panose="02020603050405020304" pitchFamily="18" charset="0"/>
              </a:rPr>
              <a:t>by </a:t>
            </a:r>
            <a:r>
              <a:rPr lang="en-US" sz="2400" dirty="0" err="1">
                <a:effectLst/>
                <a:latin typeface="Times New Roman" panose="02020603050405020304" pitchFamily="18" charset="0"/>
                <a:ea typeface="Times New Roman" panose="02020603050405020304" pitchFamily="18" charset="0"/>
              </a:rPr>
              <a:t>Jostein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Gaarder</a:t>
            </a:r>
            <a:r>
              <a:rPr lang="en-US" sz="2400" dirty="0">
                <a:effectLst/>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07000"/>
              </a:lnSpc>
              <a:spcBef>
                <a:spcPts val="0"/>
              </a:spcBef>
            </a:pPr>
            <a:r>
              <a:rPr lang="en-US" sz="2400" u="sng" dirty="0">
                <a:effectLst/>
                <a:latin typeface="Times New Roman" panose="02020603050405020304" pitchFamily="18" charset="0"/>
                <a:ea typeface="Times New Roman" panose="02020603050405020304" pitchFamily="18" charset="0"/>
              </a:rPr>
              <a:t>The Tao of Pooh </a:t>
            </a:r>
            <a:r>
              <a:rPr lang="en-US" sz="2400" dirty="0">
                <a:effectLst/>
                <a:latin typeface="Times New Roman" panose="02020603050405020304" pitchFamily="18" charset="0"/>
                <a:ea typeface="Times New Roman" panose="02020603050405020304" pitchFamily="18" charset="0"/>
              </a:rPr>
              <a:t>by Benjamin Hoff (if time in the spring)</a:t>
            </a:r>
          </a:p>
          <a:p>
            <a:pPr>
              <a:lnSpc>
                <a:spcPct val="107000"/>
              </a:lnSpc>
              <a:spcBef>
                <a:spcPts val="0"/>
              </a:spcBef>
            </a:pPr>
            <a:r>
              <a:rPr lang="en-US" sz="2400" dirty="0">
                <a:latin typeface="Times New Roman" panose="02020603050405020304" pitchFamily="18" charset="0"/>
                <a:ea typeface="Times New Roman" panose="02020603050405020304" pitchFamily="18" charset="0"/>
              </a:rPr>
              <a:t>A variety of essays and editorials regarding current issues will be shared as they happen throughout the year.</a:t>
            </a:r>
            <a:endParaRPr lang="en-US" sz="2400" dirty="0">
              <a:effectLst/>
              <a:latin typeface="Times New Roman" panose="02020603050405020304" pitchFamily="18" charset="0"/>
              <a:ea typeface="Times New Roman" panose="02020603050405020304" pitchFamily="18" charset="0"/>
            </a:endParaRPr>
          </a:p>
          <a:p>
            <a:pPr marL="0" indent="0">
              <a:lnSpc>
                <a:spcPct val="107000"/>
              </a:lnSpc>
              <a:spcBef>
                <a:spcPts val="0"/>
              </a:spcBef>
              <a:buNone/>
            </a:pPr>
            <a:endParaRPr lang="en-US" sz="2400" dirty="0">
              <a:effectLst/>
              <a:latin typeface="Times New Roman" panose="02020603050405020304" pitchFamily="18" charset="0"/>
              <a:ea typeface="Times New Roman" panose="02020603050405020304" pitchFamily="18" charset="0"/>
            </a:endParaRPr>
          </a:p>
          <a:p>
            <a:pPr>
              <a:lnSpc>
                <a:spcPct val="107000"/>
              </a:lnSpc>
              <a:spcBef>
                <a:spcPts val="0"/>
              </a:spcBef>
            </a:pPr>
            <a:r>
              <a:rPr lang="en-US" sz="2800" b="1"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Other </a:t>
            </a:r>
            <a:r>
              <a:rPr lang="en-US" sz="2800" b="1" u="sng"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Covid</a:t>
            </a:r>
            <a:r>
              <a:rPr lang="en-US" sz="2800" b="1"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adjustments</a:t>
            </a:r>
            <a:r>
              <a:rPr lang="en-US" sz="28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will occur organically as we experience and learn together what is most effective for all of us.  As we discover the needs and desires of the students, I will adjust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to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best help them progress in their understanding and facilitate continued growth.  </a:t>
            </a:r>
          </a:p>
          <a:p>
            <a:pPr>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example we have already and frequently continued conversation, or introduced new conversation, and shared interesting articles and videos, through our Teams chat throughout any given day.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Sans-Serif"/>
              <a:buChar char="•"/>
            </a:pPr>
            <a:endParaRPr lang="en-US" dirty="0"/>
          </a:p>
        </p:txBody>
      </p:sp>
    </p:spTree>
    <p:extLst>
      <p:ext uri="{BB962C8B-B14F-4D97-AF65-F5344CB8AC3E}">
        <p14:creationId xmlns:p14="http://schemas.microsoft.com/office/powerpoint/2010/main" val="13657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7211-8EE3-4E84-8ABD-1FCC67D03D0E}"/>
              </a:ext>
            </a:extLst>
          </p:cNvPr>
          <p:cNvSpPr>
            <a:spLocks noGrp="1"/>
          </p:cNvSpPr>
          <p:nvPr>
            <p:ph type="title"/>
          </p:nvPr>
        </p:nvSpPr>
        <p:spPr>
          <a:xfrm>
            <a:off x="745435" y="696429"/>
            <a:ext cx="10515600" cy="880579"/>
          </a:xfrm>
        </p:spPr>
        <p:txBody>
          <a:bodyPr>
            <a:normAutofit/>
          </a:bodyPr>
          <a:lstStyle/>
          <a:p>
            <a:r>
              <a:rPr lang="en-US" sz="3200" u="sng" dirty="0">
                <a:solidFill>
                  <a:schemeClr val="accent1">
                    <a:lumMod val="75000"/>
                  </a:schemeClr>
                </a:solidFill>
                <a:latin typeface="Times New Roman" panose="02020603050405020304" pitchFamily="18" charset="0"/>
                <a:cs typeface="Times New Roman" panose="02020603050405020304" pitchFamily="18" charset="0"/>
              </a:rPr>
              <a:t>Grading Scale and types of assignments</a:t>
            </a:r>
          </a:p>
        </p:txBody>
      </p:sp>
      <p:sp>
        <p:nvSpPr>
          <p:cNvPr id="3" name="Content Placeholder 2">
            <a:extLst>
              <a:ext uri="{FF2B5EF4-FFF2-40B4-BE49-F238E27FC236}">
                <a16:creationId xmlns:a16="http://schemas.microsoft.com/office/drawing/2014/main" id="{D1E3BE85-4D04-410F-9002-EF64A60CB94E}"/>
              </a:ext>
            </a:extLst>
          </p:cNvPr>
          <p:cNvSpPr>
            <a:spLocks noGrp="1"/>
          </p:cNvSpPr>
          <p:nvPr>
            <p:ph idx="1"/>
          </p:nvPr>
        </p:nvSpPr>
        <p:spPr>
          <a:xfrm>
            <a:off x="838200" y="1404730"/>
            <a:ext cx="10515600" cy="4651513"/>
          </a:xfrm>
        </p:spPr>
        <p:txBody>
          <a:bodyPr vert="horz" lIns="91440" tIns="45720" rIns="91440" bIns="45720" rtlCol="0" anchor="t">
            <a:normAutofit fontScale="77500" lnSpcReduction="20000"/>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50% Tests = creative use of the philosophy material we have covered and researched current issue “stance” papers.</a:t>
            </a: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30% Quizzes </a:t>
            </a:r>
            <a:r>
              <a:rPr lang="en-US" sz="3200" dirty="0">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mostly personal philosophy essay questions.</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15% Participation = this class is discussion based!  All class long!</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5% Homework = doesn’t happen often…</a:t>
            </a:r>
          </a:p>
          <a:p>
            <a:endParaRPr lang="en-US" dirty="0"/>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Late work? 10 points (10% based on a 100 point assignment) deducted for each day late. </a:t>
            </a:r>
          </a:p>
          <a:p>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 will post all assignments on Teams due to our virtual instruction this year.</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128537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29942-27C2-4EF4-A2E7-1B889B3A4A5E}"/>
              </a:ext>
            </a:extLst>
          </p:cNvPr>
          <p:cNvSpPr>
            <a:spLocks noGrp="1"/>
          </p:cNvSpPr>
          <p:nvPr>
            <p:ph idx="1"/>
          </p:nvPr>
        </p:nvSpPr>
        <p:spPr>
          <a:xfrm>
            <a:off x="838200" y="768626"/>
            <a:ext cx="10515600" cy="5567363"/>
          </a:xfrm>
        </p:spPr>
        <p:txBody>
          <a:bodyPr/>
          <a:lstStyle/>
          <a:p>
            <a:pPr marL="0" marR="0" indent="0">
              <a:spcBef>
                <a:spcPts val="0"/>
              </a:spcBef>
              <a:spcAft>
                <a:spcPts val="0"/>
              </a:spcAft>
              <a:buNone/>
            </a:pPr>
            <a:r>
              <a:rPr lang="en-US" sz="2800" b="1" u="sng" dirty="0">
                <a:solidFill>
                  <a:schemeClr val="accent1">
                    <a:lumMod val="75000"/>
                  </a:schemeClr>
                </a:solidFill>
                <a:effectLst/>
                <a:latin typeface="Times New Roman" panose="02020603050405020304" pitchFamily="18" charset="0"/>
                <a:ea typeface="Times New Roman" panose="02020603050405020304" pitchFamily="18" charset="0"/>
              </a:rPr>
              <a:t>Course Overview and Description:</a:t>
            </a:r>
            <a:endParaRPr lang="en-US" sz="2800" dirty="0">
              <a:solidFill>
                <a:schemeClr val="accent1">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This course serves as an introduction to the study of philosophy and is subtitled “The Search for Wisdom.”  We will attempt to understand and appreciate the development of Western thought over the first three quarters and if time allows, we will “head east” with an introduction to Buddhism and Taoism during the 4</a:t>
            </a:r>
            <a:r>
              <a:rPr lang="en-US" sz="2400" baseline="30000" dirty="0">
                <a:effectLst/>
                <a:latin typeface="Times New Roman" panose="02020603050405020304" pitchFamily="18" charset="0"/>
                <a:ea typeface="Times New Roman" panose="02020603050405020304" pitchFamily="18" charset="0"/>
              </a:rPr>
              <a:t>th</a:t>
            </a:r>
            <a:r>
              <a:rPr lang="en-US" sz="2400" dirty="0">
                <a:effectLst/>
                <a:latin typeface="Times New Roman" panose="02020603050405020304" pitchFamily="18" charset="0"/>
                <a:ea typeface="Times New Roman" panose="02020603050405020304" pitchFamily="18" charset="0"/>
              </a:rPr>
              <a:t> quarter.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Through class-wide daily conversation, smaller group idea-building, and writing assignments, we will analyze, present and debate our thoughts concerning the formal topics we have covered, current issues, recent editorials and our own life experiences, in our attempt to understand multiple perspectives regarding universal questions of concern.  A constant analysis of our past and present educational processes and the means with which to improve upon them will also be emphasized.  By the end of this course students will more fully and honestly answer the questions, “Who am I?” “What do I believe?” and “What is my place in this world?”  </a:t>
            </a:r>
          </a:p>
          <a:p>
            <a:endParaRPr lang="en-US" dirty="0"/>
          </a:p>
        </p:txBody>
      </p:sp>
    </p:spTree>
    <p:extLst>
      <p:ext uri="{BB962C8B-B14F-4D97-AF65-F5344CB8AC3E}">
        <p14:creationId xmlns:p14="http://schemas.microsoft.com/office/powerpoint/2010/main" val="302588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854AE-F956-4091-BE17-6ED35D2F6142}"/>
              </a:ext>
            </a:extLst>
          </p:cNvPr>
          <p:cNvSpPr>
            <a:spLocks noGrp="1"/>
          </p:cNvSpPr>
          <p:nvPr>
            <p:ph idx="1"/>
          </p:nvPr>
        </p:nvSpPr>
        <p:spPr>
          <a:xfrm>
            <a:off x="665922" y="728870"/>
            <a:ext cx="10515600" cy="5963478"/>
          </a:xfrm>
        </p:spPr>
        <p:txBody>
          <a:bodyPr>
            <a:normAutofit fontScale="92500" lnSpcReduction="20000"/>
          </a:bodyPr>
          <a:lstStyle/>
          <a:p>
            <a:pPr marL="0" marR="0" indent="0">
              <a:spcBef>
                <a:spcPts val="0"/>
              </a:spcBef>
              <a:spcAft>
                <a:spcPts val="0"/>
              </a:spcAft>
              <a:buNone/>
            </a:pPr>
            <a:r>
              <a:rPr lang="en-US" sz="2600" b="1" u="sng" dirty="0">
                <a:solidFill>
                  <a:schemeClr val="accent1">
                    <a:lumMod val="75000"/>
                  </a:schemeClr>
                </a:solidFill>
                <a:latin typeface="Times New Roman" panose="02020603050405020304" pitchFamily="18" charset="0"/>
                <a:ea typeface="Times New Roman" panose="02020603050405020304" pitchFamily="18" charset="0"/>
              </a:rPr>
              <a:t>A sampling of philosophers and t</a:t>
            </a:r>
            <a:r>
              <a:rPr lang="en-US" sz="2600" b="1" u="sng" dirty="0">
                <a:solidFill>
                  <a:schemeClr val="accent1">
                    <a:lumMod val="75000"/>
                  </a:schemeClr>
                </a:solidFill>
                <a:effectLst/>
                <a:latin typeface="Times New Roman" panose="02020603050405020304" pitchFamily="18" charset="0"/>
                <a:ea typeface="Times New Roman" panose="02020603050405020304" pitchFamily="18" charset="0"/>
              </a:rPr>
              <a:t>opics for conversation for the year:</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This is an introduction to Philosophy.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We will take a chronological/historical approach to our ongoing conversation regarding major philosophers’ impact on Western Society.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We will engage in dialogue about Myth, look at the early–Pre-</a:t>
            </a:r>
            <a:r>
              <a:rPr lang="en-US" sz="2000" dirty="0" err="1">
                <a:effectLst/>
                <a:latin typeface="Times New Roman" panose="02020603050405020304" pitchFamily="18" charset="0"/>
                <a:ea typeface="Times New Roman" panose="02020603050405020304" pitchFamily="18" charset="0"/>
              </a:rPr>
              <a:t>Socractic</a:t>
            </a:r>
            <a:r>
              <a:rPr lang="en-US" sz="2000" dirty="0">
                <a:effectLst/>
                <a:latin typeface="Times New Roman" panose="02020603050405020304" pitchFamily="18" charset="0"/>
                <a:ea typeface="Times New Roman" panose="02020603050405020304" pitchFamily="18" charset="0"/>
              </a:rPr>
              <a:t> Greeks and the invention of Philosophy.</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Understand how </a:t>
            </a:r>
            <a:r>
              <a:rPr lang="en-US" sz="2000" dirty="0">
                <a:latin typeface="Times New Roman" panose="02020603050405020304" pitchFamily="18" charset="0"/>
                <a:ea typeface="Times New Roman" panose="02020603050405020304" pitchFamily="18" charset="0"/>
              </a:rPr>
              <a:t>s</a:t>
            </a:r>
            <a:r>
              <a:rPr lang="en-US" sz="2000" dirty="0">
                <a:effectLst/>
                <a:latin typeface="Times New Roman" panose="02020603050405020304" pitchFamily="18" charset="0"/>
                <a:ea typeface="Times New Roman" panose="02020603050405020304" pitchFamily="18" charset="0"/>
              </a:rPr>
              <a:t>ocial norms and truth can </a:t>
            </a:r>
            <a:r>
              <a:rPr lang="en-US" sz="2000" dirty="0">
                <a:latin typeface="Times New Roman" panose="02020603050405020304" pitchFamily="18" charset="0"/>
                <a:ea typeface="Times New Roman" panose="02020603050405020304" pitchFamily="18" charset="0"/>
              </a:rPr>
              <a:t>be manipulated in one’s search for power over self thanks to the Sophists.</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Appreciate the philosophical foundation regarding the concepts of virtue and the search for objective truth as </a:t>
            </a:r>
            <a:r>
              <a:rPr lang="en-US" sz="2000" dirty="0">
                <a:latin typeface="Times New Roman" panose="02020603050405020304" pitchFamily="18" charset="0"/>
                <a:ea typeface="Times New Roman" panose="02020603050405020304" pitchFamily="18" charset="0"/>
              </a:rPr>
              <a:t>offered by </a:t>
            </a:r>
            <a:r>
              <a:rPr lang="en-US" sz="2000" dirty="0">
                <a:effectLst/>
                <a:latin typeface="Times New Roman" panose="02020603050405020304" pitchFamily="18" charset="0"/>
                <a:ea typeface="Times New Roman" panose="02020603050405020304" pitchFamily="18" charset="0"/>
              </a:rPr>
              <a:t>Socrates, Plato, Aristotle.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The Stoics will share practical advice when dealing with disappointment and emotion.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During the middle ages we will bookend the impact that Religion has as Faith as it supersedes Reason as a means to an end using St. Augustine and St. Thomas Aquinas as bookends of this Faith-based philosophy.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This gives way to the Renaissance and the Age of Reason where modern philosophy’s focus on Epistemology asserts itself with Descartes, Locke, Berkeley and Hume.  How do we know what we know?  Do we trust our senses or our reason?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We then race through the closing chapters of Sophie’s World as the author introduces us to Kant and objective morality, Hegel’s premise regarding how ideas continue to progress, Kierkegaard and Sartre’s focus on Existentialism.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In the late spring, if time allows, I hope to introduce Eastern Philosophy to the students – Confucianism, Buddhism and Taoism.  We will enjoy reading/role playing the Tao of Pooh.</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163607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32B9F-0D2F-4412-94EA-6055349814E5}"/>
              </a:ext>
            </a:extLst>
          </p:cNvPr>
          <p:cNvSpPr>
            <a:spLocks noGrp="1"/>
          </p:cNvSpPr>
          <p:nvPr>
            <p:ph idx="1"/>
          </p:nvPr>
        </p:nvSpPr>
        <p:spPr>
          <a:xfrm>
            <a:off x="559903" y="698327"/>
            <a:ext cx="10515600" cy="5461346"/>
          </a:xfrm>
        </p:spPr>
        <p:txBody>
          <a:bodyPr>
            <a:normAutofit fontScale="92500" lnSpcReduction="10000"/>
          </a:bodyPr>
          <a:lstStyle/>
          <a:p>
            <a:pPr marL="0" indent="0">
              <a:spcBef>
                <a:spcPts val="0"/>
              </a:spcBef>
              <a:buNone/>
            </a:pPr>
            <a:r>
              <a:rPr lang="en-US" sz="2400" b="1" u="sng" dirty="0">
                <a:solidFill>
                  <a:schemeClr val="accent1">
                    <a:lumMod val="75000"/>
                  </a:schemeClr>
                </a:solidFill>
                <a:effectLst/>
                <a:latin typeface="Times New Roman" panose="02020603050405020304" pitchFamily="18" charset="0"/>
                <a:ea typeface="Times New Roman" panose="02020603050405020304" pitchFamily="18" charset="0"/>
              </a:rPr>
              <a:t>Grand goals and the means to reach them:</a:t>
            </a:r>
          </a:p>
          <a:p>
            <a:pPr marL="0" indent="0">
              <a:spcBef>
                <a:spcPts val="0"/>
              </a:spcBef>
              <a:buNone/>
            </a:pPr>
            <a:endParaRPr lang="en-US" sz="2400" b="1" u="sng" dirty="0">
              <a:effectLst/>
              <a:latin typeface="Times New Roman" panose="02020603050405020304" pitchFamily="18" charset="0"/>
              <a:ea typeface="Times New Roman" panose="02020603050405020304" pitchFamily="18" charset="0"/>
            </a:endParaRPr>
          </a:p>
          <a:p>
            <a:pPr marL="0">
              <a:spcBef>
                <a:spcPts val="0"/>
              </a:spcBef>
            </a:pPr>
            <a:r>
              <a:rPr lang="en-US" sz="2000" dirty="0">
                <a:effectLst/>
                <a:latin typeface="Times New Roman" panose="02020603050405020304" pitchFamily="18" charset="0"/>
                <a:ea typeface="Times New Roman" panose="02020603050405020304" pitchFamily="18" charset="0"/>
              </a:rPr>
              <a:t>Within our study of the above philosophers and topics, we will attempt to answer questions like “What can I know?” “How do I know what I know?” “How ought I to behave?” What is the role of government?  Is objectivity possible?</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Within each topic, I hope to relate the questions the philosophers struggled with to the questions we, our society, and the students in class, struggle with today.  We will use current events, editorials, news videos, a few TV clips, comedy specials and two movies to bring this course to life.  Ultimately I hope each student learns a bit about perspective, self and the development of their own principles to help set them up for a successful post-high school life.</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To that end we will be responding to a series of philosophical questions about every other week.  And current events will help shape this course as well and each quarter students will focus on a major debatable issue to do research on opposing sides before taking their own stance.</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As we trace universal concerns from philosophers of the past, this class should provide endless questions and ongoing conversation about pertinent topics that we all face today.  Ultimately allowing each student to better answer the questions, “Who am I?”  “What do I believe?”  “What is my role in this world?”</a:t>
            </a:r>
          </a:p>
          <a:p>
            <a:endParaRPr lang="en-US" dirty="0"/>
          </a:p>
        </p:txBody>
      </p:sp>
    </p:spTree>
    <p:extLst>
      <p:ext uri="{BB962C8B-B14F-4D97-AF65-F5344CB8AC3E}">
        <p14:creationId xmlns:p14="http://schemas.microsoft.com/office/powerpoint/2010/main" val="113016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BD62B-F126-4C1D-A486-3B9D2426E770}"/>
              </a:ext>
            </a:extLst>
          </p:cNvPr>
          <p:cNvSpPr>
            <a:spLocks noGrp="1"/>
          </p:cNvSpPr>
          <p:nvPr>
            <p:ph idx="1"/>
          </p:nvPr>
        </p:nvSpPr>
        <p:spPr>
          <a:xfrm>
            <a:off x="781878" y="410817"/>
            <a:ext cx="10571922" cy="6056244"/>
          </a:xfrm>
        </p:spPr>
        <p:txBody>
          <a:bodyPr>
            <a:normAutofit lnSpcReduction="10000"/>
          </a:bodyPr>
          <a:lstStyle/>
          <a:p>
            <a:pPr marL="0" marR="0" indent="0">
              <a:spcBef>
                <a:spcPts val="0"/>
              </a:spcBef>
              <a:spcAft>
                <a:spcPts val="0"/>
              </a:spcAft>
              <a:buNone/>
            </a:pPr>
            <a:r>
              <a:rPr lang="en-US" sz="2400" b="1" u="sng" dirty="0">
                <a:solidFill>
                  <a:schemeClr val="accent1">
                    <a:lumMod val="75000"/>
                  </a:schemeClr>
                </a:solidFill>
                <a:latin typeface="Times New Roman" panose="02020603050405020304" pitchFamily="18" charset="0"/>
                <a:ea typeface="Times New Roman" panose="02020603050405020304" pitchFamily="18" charset="0"/>
              </a:rPr>
              <a:t>T</a:t>
            </a:r>
            <a:r>
              <a:rPr lang="en-US" sz="2400" b="1" u="sng" dirty="0">
                <a:solidFill>
                  <a:schemeClr val="accent1">
                    <a:lumMod val="75000"/>
                  </a:schemeClr>
                </a:solidFill>
                <a:effectLst/>
                <a:latin typeface="Times New Roman" panose="02020603050405020304" pitchFamily="18" charset="0"/>
                <a:ea typeface="Times New Roman" panose="02020603050405020304" pitchFamily="18" charset="0"/>
              </a:rPr>
              <a:t>he following areas of philosophy will be our formal focal points:</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Metaphysics</a:t>
            </a:r>
            <a:r>
              <a:rPr lang="en-US" sz="2000" dirty="0">
                <a:effectLst/>
                <a:latin typeface="Times New Roman" panose="02020603050405020304" pitchFamily="18" charset="0"/>
                <a:ea typeface="Times New Roman" panose="02020603050405020304" pitchFamily="18" charset="0"/>
              </a:rPr>
              <a:t> – the study of what is real.  What is the nature of reality?  Do we have free will?  How are the mind and body related to each other?  </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Epistemology</a:t>
            </a:r>
            <a:r>
              <a:rPr lang="en-US" sz="2000" dirty="0">
                <a:effectLst/>
                <a:latin typeface="Times New Roman" panose="02020603050405020304" pitchFamily="18" charset="0"/>
                <a:ea typeface="Times New Roman" panose="02020603050405020304" pitchFamily="18" charset="0"/>
              </a:rPr>
              <a:t> – the study of knowledge.  What is the nature of truth?  What are the roles of reason and experience in determining the truth?  What is the relationship of faith to reason?  What is the difference between knowing that we know and believing that we know?</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Axiology</a:t>
            </a:r>
            <a:r>
              <a:rPr lang="en-US" sz="2000" dirty="0">
                <a:effectLst/>
                <a:latin typeface="Times New Roman" panose="02020603050405020304" pitchFamily="18" charset="0"/>
                <a:ea typeface="Times New Roman" panose="02020603050405020304" pitchFamily="18" charset="0"/>
              </a:rPr>
              <a:t> – the study of values.  What is the relation between facts and values?  To what extent, if any, can values be objective?</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Ethics</a:t>
            </a:r>
            <a:r>
              <a:rPr lang="en-US" sz="2000" dirty="0">
                <a:effectLst/>
                <a:latin typeface="Times New Roman" panose="02020603050405020304" pitchFamily="18" charset="0"/>
                <a:ea typeface="Times New Roman" panose="02020603050405020304" pitchFamily="18" charset="0"/>
              </a:rPr>
              <a:t> – the study of moral problems.  What are the characteristics of the good life?  Are moral values universal?</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Political Philosophy</a:t>
            </a:r>
            <a:r>
              <a:rPr lang="en-US" sz="2000" dirty="0">
                <a:effectLst/>
                <a:latin typeface="Times New Roman" panose="02020603050405020304" pitchFamily="18" charset="0"/>
                <a:ea typeface="Times New Roman" panose="02020603050405020304" pitchFamily="18" charset="0"/>
              </a:rPr>
              <a:t> – the study of the state and the nature of sovereignty.  Who has the right to exercise power?  What are the limits of the state?</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Social Philosophy</a:t>
            </a:r>
            <a:r>
              <a:rPr lang="en-US" sz="2000" dirty="0">
                <a:effectLst/>
                <a:latin typeface="Times New Roman" panose="02020603050405020304" pitchFamily="18" charset="0"/>
                <a:ea typeface="Times New Roman" panose="02020603050405020304" pitchFamily="18" charset="0"/>
              </a:rPr>
              <a:t> – the study of the effects of social institutions on individuals.  What are the strengths and weaknesses of different types of societies?  What are the effects of race and gender on social status?</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Aesthetics</a:t>
            </a:r>
            <a:r>
              <a:rPr lang="en-US" sz="2000" dirty="0">
                <a:effectLst/>
                <a:latin typeface="Times New Roman" panose="02020603050405020304" pitchFamily="18" charset="0"/>
                <a:ea typeface="Times New Roman" panose="02020603050405020304" pitchFamily="18" charset="0"/>
              </a:rPr>
              <a:t> – the study of art.  What is the nature of beauty?  What does it take to create art?  What is the relationship between the artist and the fan?</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Logic </a:t>
            </a:r>
            <a:r>
              <a:rPr lang="en-US" sz="2000" dirty="0">
                <a:effectLst/>
                <a:latin typeface="Times New Roman" panose="02020603050405020304" pitchFamily="18" charset="0"/>
                <a:ea typeface="Times New Roman" panose="02020603050405020304" pitchFamily="18" charset="0"/>
              </a:rPr>
              <a:t>– the study of the rules of correct reasoning.  What are the merits of different kinds of evidence?  What are the conditions of validity?  How can we distinguish between fallacious reasoning and sound reasoning?</a:t>
            </a:r>
          </a:p>
          <a:p>
            <a:endParaRPr lang="en-US" dirty="0"/>
          </a:p>
        </p:txBody>
      </p:sp>
    </p:spTree>
    <p:extLst>
      <p:ext uri="{BB962C8B-B14F-4D97-AF65-F5344CB8AC3E}">
        <p14:creationId xmlns:p14="http://schemas.microsoft.com/office/powerpoint/2010/main" val="6276440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213</TotalTime>
  <Words>1821</Words>
  <Application>Microsoft Office PowerPoint</Application>
  <PresentationFormat>Widescreen</PresentationFormat>
  <Paragraphs>116</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Arial,Sans-Serif</vt:lpstr>
      <vt:lpstr>Calibri</vt:lpstr>
      <vt:lpstr>Papyrus</vt:lpstr>
      <vt:lpstr>Times New Roman</vt:lpstr>
      <vt:lpstr>Trebuchet MS</vt:lpstr>
      <vt:lpstr>Wingdings 3</vt:lpstr>
      <vt:lpstr>Facet</vt:lpstr>
      <vt:lpstr>PowerPoint Presentation</vt:lpstr>
      <vt:lpstr>“About the Teacher”</vt:lpstr>
      <vt:lpstr>Communication</vt:lpstr>
      <vt:lpstr>PowerPoint Presentation</vt:lpstr>
      <vt:lpstr>Grading Scale and types of assignments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Schiavo</dc:creator>
  <cp:lastModifiedBy>Michael Schiavo</cp:lastModifiedBy>
  <cp:revision>2</cp:revision>
  <dcterms:created xsi:type="dcterms:W3CDTF">2020-10-06T21:52:25Z</dcterms:created>
  <dcterms:modified xsi:type="dcterms:W3CDTF">2020-10-07T16:16:00Z</dcterms:modified>
</cp:coreProperties>
</file>